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4"/>
  </p:sldMasterIdLst>
  <p:notesMasterIdLst>
    <p:notesMasterId r:id="rId27"/>
  </p:notesMasterIdLst>
  <p:sldIdLst>
    <p:sldId id="256" r:id="rId5"/>
    <p:sldId id="267" r:id="rId6"/>
    <p:sldId id="295" r:id="rId7"/>
    <p:sldId id="266" r:id="rId8"/>
    <p:sldId id="297" r:id="rId9"/>
    <p:sldId id="296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in Tomkiewicz" initials="MT" lastIdx="1" clrIdx="0">
    <p:extLst>
      <p:ext uri="{19B8F6BF-5375-455C-9EA6-DF929625EA0E}">
        <p15:presenceInfo xmlns:p15="http://schemas.microsoft.com/office/powerpoint/2012/main" userId="Marcin Tomkiewic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20B2D-EF3E-7ACA-B016-B49952627A12}" v="7" dt="2021-11-29T19:38:27.052"/>
    <p1510:client id="{7855384B-E9F1-4E00-AA13-33E9A7428607}" v="298" dt="2021-11-05T17:15:00.664"/>
    <p1510:client id="{7EA09B10-75BF-4231-440C-DA50638E3FAE}" v="8516" dt="2022-01-16T23:20:53.209"/>
    <p1510:client id="{89FF4481-7523-1724-861E-7A9D2F16E99E}" v="4994" dt="2021-10-25T21:12:54.935"/>
    <p1510:client id="{97251675-2C53-5F7B-5CE2-F6B15C0ECD61}" v="1125" dt="2021-10-18T19:35:47.575"/>
    <p1510:client id="{A655ED2C-240B-C64E-E92B-4200F1260328}" v="4562" dt="2021-10-25T19:11:38.863"/>
    <p1510:client id="{E475DF59-9DED-44A0-8267-A60B91D4FB02}" v="664" dt="2021-05-19T12:54:34.8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FD41A8-CB1E-4C61-B907-96C65708B8CB}" type="datetimeFigureOut">
              <a:rPr lang="pl"/>
              <a:t>17.01.2022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5C8A71-9E8E-43EE-B209-BD31A0CFEEE5}" type="slidenum">
              <a:rPr lang="pl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03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1556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93065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6377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6107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691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2466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8130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1018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9883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266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221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7CA40E1-B125-4528-8EBE-C1A1AC7767CE}" type="datetimeFigureOut">
              <a:rPr lang="pl-PL" smtClean="0"/>
              <a:t>17.01.2022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10579DC-9A9B-4399-8124-81AA16B11008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290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rystal lattice grid">
            <a:extLst>
              <a:ext uri="{FF2B5EF4-FFF2-40B4-BE49-F238E27FC236}">
                <a16:creationId xmlns:a16="http://schemas.microsoft.com/office/drawing/2014/main" id="{04D8E6EB-D401-476E-B819-AEEC26DF3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ytuł 1">
            <a:extLst>
              <a:ext uri="{FF2B5EF4-FFF2-40B4-BE49-F238E27FC236}">
                <a16:creationId xmlns:a16="http://schemas.microsoft.com/office/drawing/2014/main" id="{A6392F23-1BE1-45DD-83F4-A7CDDCA59B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Autofit/>
          </a:bodyPr>
          <a:lstStyle/>
          <a:p>
            <a:r>
              <a:rPr lang="en-US" sz="5400" dirty="0">
                <a:cs typeface="Calibri Light" panose="020F0302020204030204"/>
              </a:rPr>
              <a:t>Surface engineering for automotive engine components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953ABAEF-0B46-4164-8E68-C369D8FE76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pl-PL">
                <a:solidFill>
                  <a:schemeClr val="tx1">
                    <a:lumMod val="85000"/>
                    <a:lumOff val="15000"/>
                  </a:schemeClr>
                </a:solidFill>
              </a:rPr>
              <a:t>Marcin Tomkiewicz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7AB95BF-57D0-4E49-9EF2-408B47C8D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1C520CBD-F82E-44E4-BDA5-128716AD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18AE32-A526-42FC-A854-732740BD3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07920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Requirements for surface engineered piston rings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High bending fatigue endurance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High abrasion resistance and fracture toughness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High oxidation resistance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The elimination of scuffing (material transfer)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The sustainment of low friction (µ&lt;0.1)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High thermal shock (fracture) resistance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Excellent bonding between the substrate and the treated surface layer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Resistance to grain pull-out (cohesive failure)</a:t>
            </a:r>
            <a:endParaRPr lang="en-US" dirty="0">
              <a:solidFill>
                <a:schemeClr val="bg1"/>
              </a:solidFill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5038878" y="5643638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5 High Velocity Oxygen Fuel coating</a:t>
            </a:r>
            <a:endParaRPr lang="en-US" dirty="0">
              <a:cs typeface="Calibri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FE4C0F4-0791-417A-A542-F4BD83914BA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32905" y="1292679"/>
            <a:ext cx="6279696" cy="4174368"/>
          </a:xfrm>
        </p:spPr>
      </p:pic>
    </p:spTree>
    <p:extLst>
      <p:ext uri="{BB962C8B-B14F-4D97-AF65-F5344CB8AC3E}">
        <p14:creationId xmlns:p14="http://schemas.microsoft.com/office/powerpoint/2010/main" val="274322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Chromium electroplating and flame spraying Molybdenum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Many variants of  chromium and molybdenum coating were developed in XX century with different crack densities and surface finishes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Chromium and molybdenum coatings provide good protection from oxidation wear and reduce metal transfer between ring and cylinder wall</a:t>
            </a:r>
          </a:p>
          <a:p>
            <a:pPr>
              <a:buFont typeface="Arial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Arial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Unfortunately, it is less than satisfactory for diesel engine applications, because of increased </a:t>
            </a:r>
            <a:r>
              <a:rPr lang="en-US" sz="1600" dirty="0" err="1">
                <a:solidFill>
                  <a:schemeClr val="bg1"/>
                </a:solidFill>
                <a:cs typeface="Calibri"/>
              </a:rPr>
              <a:t>sooting</a:t>
            </a:r>
            <a:r>
              <a:rPr lang="en-US" sz="1600" dirty="0">
                <a:solidFill>
                  <a:schemeClr val="bg1"/>
                </a:solidFill>
                <a:cs typeface="Calibri"/>
              </a:rPr>
              <a:t> in this engine type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4966307" y="5365447"/>
            <a:ext cx="65169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6 Surface with electroplated electro-etched Cr (a) before and </a:t>
            </a:r>
            <a:br>
              <a:rPr lang="en-US" dirty="0"/>
            </a:br>
            <a:r>
              <a:rPr lang="en-US" dirty="0"/>
              <a:t>(b) after use</a:t>
            </a:r>
            <a:endParaRPr lang="en-US" dirty="0">
              <a:cs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28C66DCE-4384-4C6F-A282-A9BDF481F36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72111" y="1802600"/>
            <a:ext cx="6062617" cy="3117820"/>
          </a:xfrm>
        </p:spPr>
      </p:pic>
    </p:spTree>
    <p:extLst>
      <p:ext uri="{BB962C8B-B14F-4D97-AF65-F5344CB8AC3E}">
        <p14:creationId xmlns:p14="http://schemas.microsoft.com/office/powerpoint/2010/main" val="3931064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Ceramic-metal coatings </a:t>
            </a:r>
            <a:endParaRPr lang="en-US" sz="28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By the mid 1980s wide range of spray coating materials were developed and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inroduced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into mass production for diesel engines 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These systems of coatings are better suited for highly abrasive conditions found in these engines. They have a higher cohesive strength and better bonding to cast iron substrate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Unfortunately process of coating is relatively expensive with losses of up to more than 60% of spray powder 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5014688" y="5196114"/>
            <a:ext cx="65169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7 </a:t>
            </a:r>
            <a:r>
              <a:rPr lang="en-US" dirty="0" err="1"/>
              <a:t>Multiphased</a:t>
            </a:r>
            <a:r>
              <a:rPr lang="en-US" dirty="0"/>
              <a:t> WC-Cr3-C2-10Ni piston ring coating in </a:t>
            </a:r>
            <a:br>
              <a:rPr lang="en-US" dirty="0">
                <a:cs typeface="Calibri"/>
              </a:rPr>
            </a:br>
            <a:r>
              <a:rPr lang="en-US" dirty="0"/>
              <a:t>(a) low magnification (b) high magnification</a:t>
            </a:r>
            <a:endParaRPr lang="en-US" dirty="0">
              <a:cs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ADB2B12-EC83-4903-B178-35FA0DA7F71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969" y="2300137"/>
            <a:ext cx="6703664" cy="2546079"/>
          </a:xfrm>
        </p:spPr>
      </p:pic>
    </p:spTree>
    <p:extLst>
      <p:ext uri="{BB962C8B-B14F-4D97-AF65-F5344CB8AC3E}">
        <p14:creationId xmlns:p14="http://schemas.microsoft.com/office/powerpoint/2010/main" val="3056757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Alumina incorporated coatings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For very abrasive engine conditions ceramic composite coatings were developed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Al2O3-TiO2 system performs better than cermet coatings. High abrasion resistance is provided by alumina and titania provides its fracture toughness, while maintaining low friction coefficient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Incorporating alumina into Cr coating allows for high increase of hardness and cohesive strength of coating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5147735" y="5329162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8 Schematic of Cr-Al2O3 coating</a:t>
            </a:r>
            <a:endParaRPr lang="en-US" dirty="0">
              <a:cs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1EF3994-10F1-4A91-9144-5635A79A72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26968" y="1621603"/>
            <a:ext cx="6328712" cy="3346767"/>
          </a:xfrm>
        </p:spPr>
      </p:pic>
    </p:spTree>
    <p:extLst>
      <p:ext uri="{BB962C8B-B14F-4D97-AF65-F5344CB8AC3E}">
        <p14:creationId xmlns:p14="http://schemas.microsoft.com/office/powerpoint/2010/main" val="119972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Comparison of traditionally coated piston rings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Higher hardness of the coating improves drastically life span of piston rings in the diesel engines</a:t>
            </a:r>
            <a:endParaRPr lang="en-US" dirty="0"/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CKS – Cr-Al2O3 coating shows superior wear resistance 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Molybdenum and molybdenum-ceramic coatings are not suited for these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aplications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Petrol engines, which don't require such high hardness can be coated with molybdenum coating, which is cheaper to plate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4978402" y="563638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Tab. 1 Different coatings and their </a:t>
            </a:r>
            <a:r>
              <a:rPr lang="en-US" dirty="0" err="1"/>
              <a:t>hardnesses</a:t>
            </a:r>
            <a:endParaRPr lang="en-US" dirty="0" err="1">
              <a:cs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B8EF4ED-BCD4-4BC9-B433-69C86CBF47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903260" y="926497"/>
            <a:ext cx="5607653" cy="5934406"/>
          </a:xfrm>
        </p:spPr>
      </p:pic>
    </p:spTree>
    <p:extLst>
      <p:ext uri="{BB962C8B-B14F-4D97-AF65-F5344CB8AC3E}">
        <p14:creationId xmlns:p14="http://schemas.microsoft.com/office/powerpoint/2010/main" val="570319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Comparison of traditionally coated piston rings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Higher hardness of the coating improves drastically life span of piston rings in the diesel engines</a:t>
            </a:r>
            <a:endParaRPr lang="en-US" dirty="0"/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CKS – Cr-Al2O3 coating shows superior wear resistance 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Molybdenum and molybdenum-ceramic coatings are not suited for these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aplications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Petrol engines, which don't require such high hardness can be coated with molybdenum coating, which is cheaper to plate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5038878" y="5643638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9 Live diesel tests comparing different coatings</a:t>
            </a:r>
            <a:endParaRPr lang="en-US" dirty="0">
              <a:cs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C91E836-A17A-4248-B3A6-22E0B04ED18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63254" y="1513111"/>
            <a:ext cx="5990045" cy="3660513"/>
          </a:xfrm>
        </p:spPr>
      </p:pic>
    </p:spTree>
    <p:extLst>
      <p:ext uri="{BB962C8B-B14F-4D97-AF65-F5344CB8AC3E}">
        <p14:creationId xmlns:p14="http://schemas.microsoft.com/office/powerpoint/2010/main" val="1038898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PVD coatings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Large-scale PVD coated piston rings were introduced in 2005 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PVD coatings have lower thickness (50</a:t>
            </a:r>
            <a:r>
              <a:rPr lang="en-US" sz="1600" dirty="0">
                <a:solidFill>
                  <a:schemeClr val="bg1"/>
                </a:solidFill>
                <a:ea typeface="+mn-lt"/>
                <a:cs typeface="+mn-lt"/>
              </a:rPr>
              <a:t>μm instead of typical 80)</a:t>
            </a: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Two types are being used – Chromium Nitride and Diamond Like Carbon coatings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chemeClr val="bg1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cs typeface="Calibri"/>
              </a:rPr>
              <a:t>DLC coatings exhibit superior hardness between all aforementioned coatings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5038878" y="5643638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9 Schematic of PVD coated piston rings</a:t>
            </a:r>
            <a:endParaRPr lang="en-US" dirty="0">
              <a:cs typeface="Calibri"/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4E27E836-EB24-4849-9A78-22FF0AAB378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3444" y="1852050"/>
            <a:ext cx="6534331" cy="3224540"/>
          </a:xfrm>
        </p:spPr>
      </p:pic>
    </p:spTree>
    <p:extLst>
      <p:ext uri="{BB962C8B-B14F-4D97-AF65-F5344CB8AC3E}">
        <p14:creationId xmlns:p14="http://schemas.microsoft.com/office/powerpoint/2010/main" val="1070269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5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5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0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62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280F0AF5-4557-49E5-AF68-C73CA40B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5400" dirty="0">
                <a:cs typeface="Calibri Light"/>
              </a:rPr>
              <a:t>Camshaft and cam-followers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7E039A4-2945-4722-86FE-55573DC48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48" y="2401864"/>
            <a:ext cx="2901350" cy="192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07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Camshaft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5394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Camshaft is a rotational component of the engine, containing pointed cams, that converts rotational motion to reciprocal motion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In internal combustion engine it is used for timing and operating intake and exhaust valves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Most modern engines operate with camshaft in the cylinder head, but in older engines camshafts were situated in an engine block and excreted motion upwards through a pushrod</a:t>
            </a: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5038878" y="5643638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10 Camshaft mounted in cylinder head </a:t>
            </a:r>
            <a:endParaRPr lang="en-US" dirty="0">
              <a:cs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4C00F7F-7EEC-4F22-8616-FF79976471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2236" y="1425261"/>
            <a:ext cx="5966962" cy="4001937"/>
          </a:xfrm>
        </p:spPr>
      </p:pic>
    </p:spTree>
    <p:extLst>
      <p:ext uri="{BB962C8B-B14F-4D97-AF65-F5344CB8AC3E}">
        <p14:creationId xmlns:p14="http://schemas.microsoft.com/office/powerpoint/2010/main" val="4278808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Camshaft engineering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Bulk materials haven't received a lot of attention in last years, as camshafts and cam-followers are being made still from cast iron or steels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But still, surface engineering is required to realize high rolling contact fatigue resistance, low friction and micro-abrasion wear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Operational conditions of cams are much lower than that of piston rings and typical friction levels are lower</a:t>
            </a: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5038878" y="5643638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10 Camshaft mounted in cylinder head </a:t>
            </a:r>
            <a:endParaRPr lang="en-US" dirty="0">
              <a:cs typeface="Calibri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4C00F7F-7EEC-4F22-8616-FF79976471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842236" y="1425261"/>
            <a:ext cx="5966962" cy="4001937"/>
          </a:xfrm>
        </p:spPr>
      </p:pic>
    </p:spTree>
    <p:extLst>
      <p:ext uri="{BB962C8B-B14F-4D97-AF65-F5344CB8AC3E}">
        <p14:creationId xmlns:p14="http://schemas.microsoft.com/office/powerpoint/2010/main" val="199143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5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5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0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62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280F0AF5-4557-49E5-AF68-C73CA40B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5400" dirty="0">
                <a:cs typeface="Calibri Light"/>
              </a:rPr>
              <a:t>Automotive engine components and their conditions during operation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6398E23F-2FF7-4CAE-9C19-A500C626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67" y="2116685"/>
            <a:ext cx="3030747" cy="239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0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Chromium nitride coatings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Chromium nitride coatings are deposited on camshafts using PVD method </a:t>
            </a:r>
            <a:endParaRPr lang="en-US">
              <a:solidFill>
                <a:srgbClr val="000000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This coating improves on hardness, that can result in lower friction of rotation of camshaft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Due to its hardness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microabrasion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can easily lead to delamination of coating from camshaft</a:t>
            </a: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5038878" y="5643638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11 Chromium Nitride coated camshaft</a:t>
            </a:r>
            <a:endParaRPr lang="en-US" dirty="0">
              <a:cs typeface="Calibri"/>
            </a:endParaRP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96E590ED-75F8-4EC8-B7FB-6C306BDAAF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359476" y="1736280"/>
            <a:ext cx="4937125" cy="3783072"/>
          </a:xfrm>
        </p:spPr>
      </p:pic>
    </p:spTree>
    <p:extLst>
      <p:ext uri="{BB962C8B-B14F-4D97-AF65-F5344CB8AC3E}">
        <p14:creationId xmlns:p14="http://schemas.microsoft.com/office/powerpoint/2010/main" val="17817688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Diamond Like Coatings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04698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Diamond-like coatings can be applied in both hydrogenated and non-hydrogenated forms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Hydrogenated DLC exhibits lower brittleness, but has lower hardness than non-hydrogenated DLC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DLC coatings can reduce friction of cam assembly up to 40% improving both power output and economy of internal combustion engine</a:t>
            </a: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5038878" y="5643638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11 Diamond-like coated camshaft</a:t>
            </a:r>
            <a:endParaRPr lang="en-US" dirty="0">
              <a:cs typeface="Calibri"/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AEF13925-CD6B-4D6B-92F2-B462886E8B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36042" y="1738616"/>
            <a:ext cx="6208183" cy="3342972"/>
          </a:xfrm>
        </p:spPr>
      </p:pic>
    </p:spTree>
    <p:extLst>
      <p:ext uri="{BB962C8B-B14F-4D97-AF65-F5344CB8AC3E}">
        <p14:creationId xmlns:p14="http://schemas.microsoft.com/office/powerpoint/2010/main" val="3069705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7980-6B55-4F7A-ABB7-070037D30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Bibliography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6BF4-881A-4132-9D8B-4782C6D4D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dirty="0">
                <a:cs typeface="Calibri"/>
              </a:rPr>
              <a:t>Dearnley, P. A., "Introduction to Surface Engineering" Cambridge University Press, 2017</a:t>
            </a:r>
          </a:p>
          <a:p>
            <a:r>
              <a:rPr lang="en-US" dirty="0">
                <a:cs typeface="Calibri"/>
              </a:rPr>
              <a:t>Kaźmierczak, A. R., "</a:t>
            </a:r>
            <a:r>
              <a:rPr lang="en-US" dirty="0">
                <a:ea typeface="+mn-lt"/>
                <a:cs typeface="+mn-lt"/>
              </a:rPr>
              <a:t>Analysis of the results from a goniometer and </a:t>
            </a:r>
            <a:r>
              <a:rPr lang="en-US" dirty="0" err="1">
                <a:ea typeface="+mn-lt"/>
                <a:cs typeface="+mn-lt"/>
              </a:rPr>
              <a:t>tribotester</a:t>
            </a:r>
            <a:r>
              <a:rPr lang="en-US" dirty="0">
                <a:ea typeface="+mn-lt"/>
                <a:cs typeface="+mn-lt"/>
              </a:rPr>
              <a:t> of a diamond derivative coating on the first piston ring of an internal combustion engine", Wear 447 (2021)</a:t>
            </a:r>
          </a:p>
          <a:p>
            <a:r>
              <a:rPr lang="en-US">
                <a:cs typeface="Calibri"/>
              </a:rPr>
              <a:t>Ferreira, R., et. al. "</a:t>
            </a:r>
            <a:r>
              <a:rPr lang="en-US">
                <a:ea typeface="+mn-lt"/>
                <a:cs typeface="+mn-lt"/>
              </a:rPr>
              <a:t>Influence of a DLC coating topography in the piston ring/cylinder liner</a:t>
            </a:r>
            <a:br>
              <a:rPr lang="en-US" dirty="0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tribological performance" Journal of Manufacturing Process, 66 (2021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r>
              <a:rPr lang="en-US">
                <a:ea typeface="+mn-lt"/>
                <a:cs typeface="+mn-lt"/>
              </a:rPr>
              <a:t>Wan, S., et. al."Investigating the corrosion-fatigue wear on CrN coated piston rings from</a:t>
            </a:r>
            <a:br>
              <a:rPr lang="en-US" dirty="0">
                <a:ea typeface="+mn-lt"/>
                <a:cs typeface="+mn-lt"/>
              </a:rPr>
            </a:br>
            <a:r>
              <a:rPr lang="en-US">
                <a:ea typeface="+mn-lt"/>
                <a:cs typeface="+mn-lt"/>
              </a:rPr>
              <a:t>laboratory wear tests and field trial studies",</a:t>
            </a:r>
            <a:r>
              <a:rPr lang="en-US">
                <a:cs typeface="Calibri"/>
              </a:rPr>
              <a:t> Wear 432-433 (2019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dirty="0" err="1">
                <a:cs typeface="Calibri"/>
              </a:rPr>
              <a:t>Dobrenizki</a:t>
            </a:r>
            <a:r>
              <a:rPr lang="en-US" dirty="0">
                <a:cs typeface="Calibri"/>
              </a:rPr>
              <a:t>, L., et. </a:t>
            </a:r>
            <a:r>
              <a:rPr lang="en-US" dirty="0" err="1">
                <a:cs typeface="Calibri"/>
              </a:rPr>
              <a:t>al"</a:t>
            </a:r>
            <a:r>
              <a:rPr lang="en-US" dirty="0" err="1">
                <a:ea typeface="+mn-lt"/>
                <a:cs typeface="+mn-lt"/>
              </a:rPr>
              <a:t>Efficiency</a:t>
            </a:r>
            <a:r>
              <a:rPr lang="en-US" dirty="0">
                <a:ea typeface="+mn-lt"/>
                <a:cs typeface="+mn-lt"/>
              </a:rPr>
              <a:t> improvement in automobile bucket tappet/camshaft contacts</a:t>
            </a:r>
            <a:br>
              <a:rPr lang="en-US" dirty="0">
                <a:ea typeface="+mn-lt"/>
                <a:cs typeface="+mn-lt"/>
              </a:rPr>
            </a:br>
            <a:r>
              <a:rPr lang="en-US" dirty="0">
                <a:ea typeface="+mn-lt"/>
                <a:cs typeface="+mn-lt"/>
              </a:rPr>
              <a:t>by DLC coatings – Influence of engine oil, temperature and camshaft speed", Surface &amp; Coatings Technology 308 (2016)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185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Conditions, that are present in internal combustion engine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High speed of rotating cylinders inside </a:t>
            </a:r>
            <a:r>
              <a:rPr lang="en-US" sz="1600">
                <a:solidFill>
                  <a:srgbClr val="FFFFFF"/>
                </a:solidFill>
                <a:cs typeface="Calibri"/>
              </a:rPr>
              <a:t>the engine block</a:t>
            </a: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High temperature during internal </a:t>
            </a:r>
            <a:r>
              <a:rPr lang="en-US" sz="1600">
                <a:solidFill>
                  <a:srgbClr val="FFFFFF"/>
                </a:solidFill>
                <a:cs typeface="Calibri"/>
              </a:rPr>
              <a:t>combustion of fuel</a:t>
            </a: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>
                <a:solidFill>
                  <a:srgbClr val="FFFFFF"/>
                </a:solidFill>
                <a:cs typeface="Calibri"/>
              </a:rPr>
              <a:t>Corrosive exhaust gasses</a:t>
            </a: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Presence of atmospheric oxygen in </a:t>
            </a:r>
            <a:r>
              <a:rPr lang="en-US" sz="1600">
                <a:solidFill>
                  <a:srgbClr val="FFFFFF"/>
                </a:solidFill>
                <a:cs typeface="Calibri"/>
              </a:rPr>
              <a:t>combustion chamber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Soot residue from imperfect </a:t>
            </a:r>
            <a:r>
              <a:rPr lang="en-US" sz="1600">
                <a:solidFill>
                  <a:srgbClr val="FFFFFF"/>
                </a:solidFill>
                <a:cs typeface="Calibri"/>
              </a:rPr>
              <a:t>combustion</a:t>
            </a: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4893735" y="5450114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1 Schematic of internal combustion engine cycle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445E1B1E-2F48-4657-B9A9-307AACDD2ED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33762" y="1182888"/>
            <a:ext cx="6836077" cy="3982712"/>
          </a:xfrm>
        </p:spPr>
      </p:pic>
    </p:spTree>
    <p:extLst>
      <p:ext uri="{BB962C8B-B14F-4D97-AF65-F5344CB8AC3E}">
        <p14:creationId xmlns:p14="http://schemas.microsoft.com/office/powerpoint/2010/main" val="233255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Engine components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Automotive engines have many constituent parts, many ow which operate in harsh conditions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Current development focuses on lowering friction, thus improving efficiency of the engine and on durability of each constituent part of the engine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There is also focus on decreasing the cost and environmental impact of manufacture </a:t>
            </a: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7">
            <a:extLst>
              <a:ext uri="{FF2B5EF4-FFF2-40B4-BE49-F238E27FC236}">
                <a16:creationId xmlns:a16="http://schemas.microsoft.com/office/drawing/2014/main" id="{779E100F-D8CE-47D3-87F3-1867E6421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644" b="8298"/>
          <a:stretch/>
        </p:blipFill>
        <p:spPr>
          <a:xfrm>
            <a:off x="5177730" y="240875"/>
            <a:ext cx="5952813" cy="56244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4917925" y="6042781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2 Schematic of basic components of internal combustion engine</a:t>
            </a:r>
          </a:p>
        </p:txBody>
      </p:sp>
    </p:spTree>
    <p:extLst>
      <p:ext uri="{BB962C8B-B14F-4D97-AF65-F5344CB8AC3E}">
        <p14:creationId xmlns:p14="http://schemas.microsoft.com/office/powerpoint/2010/main" val="246846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Surface engineering of engine components  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280076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Purpose of using surface engineering for ICE is to provide wear protection, while maintaining a low friction coefficient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Typical components that are engineered it this field are piston rings, cam-followers, cams, journal bearings and exhaust valves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7">
            <a:extLst>
              <a:ext uri="{FF2B5EF4-FFF2-40B4-BE49-F238E27FC236}">
                <a16:creationId xmlns:a16="http://schemas.microsoft.com/office/drawing/2014/main" id="{779E100F-D8CE-47D3-87F3-1867E6421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2644" b="8298"/>
          <a:stretch/>
        </p:blipFill>
        <p:spPr>
          <a:xfrm>
            <a:off x="5177730" y="240875"/>
            <a:ext cx="5952813" cy="562442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4917925" y="6042781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2 Schematic of basic components of internal combustion engine</a:t>
            </a:r>
          </a:p>
        </p:txBody>
      </p:sp>
    </p:spTree>
    <p:extLst>
      <p:ext uri="{BB962C8B-B14F-4D97-AF65-F5344CB8AC3E}">
        <p14:creationId xmlns:p14="http://schemas.microsoft.com/office/powerpoint/2010/main" val="752099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5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8" name="Rectangle 56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58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0" name="Rectangle 60">
            <a:extLst>
              <a:ext uri="{FF2B5EF4-FFF2-40B4-BE49-F238E27FC236}">
                <a16:creationId xmlns:a16="http://schemas.microsoft.com/office/drawing/2014/main" id="{AE220058-3FCE-496E-ADF2-D8A6961F39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62">
            <a:extLst>
              <a:ext uri="{FF2B5EF4-FFF2-40B4-BE49-F238E27FC236}">
                <a16:creationId xmlns:a16="http://schemas.microsoft.com/office/drawing/2014/main" id="{E193F809-7E50-4AAD-8E26-878207931C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944603" y="4325112"/>
            <a:ext cx="71323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>
            <a:extLst>
              <a:ext uri="{FF2B5EF4-FFF2-40B4-BE49-F238E27FC236}">
                <a16:creationId xmlns:a16="http://schemas.microsoft.com/office/drawing/2014/main" id="{280F0AF5-4557-49E5-AF68-C73CA40B5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504" y="758952"/>
            <a:ext cx="7319175" cy="3566160"/>
          </a:xfr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z="5400" dirty="0">
                <a:cs typeface="Calibri Light"/>
              </a:rPr>
              <a:t>Piston rings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E9C5090-7D25-41E3-A6D3-CCAEE505E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11BF8809-0DAC-41E5-A212-ACB4A01BE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7964A97-42A6-4213-8965-7C69F824B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52" y="2339824"/>
            <a:ext cx="27432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16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Piston rings  </a:t>
            </a:r>
            <a:endParaRPr lang="en-US" sz="28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It is a metallic ring, which is attached to outer diameter of a piston in an engine</a:t>
            </a:r>
            <a:endParaRPr lang="en-US" dirty="0"/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Main functions of it are:</a:t>
            </a:r>
          </a:p>
          <a:p>
            <a:br>
              <a:rPr lang="en-US" sz="1600" dirty="0">
                <a:solidFill>
                  <a:srgbClr val="FFFFFF"/>
                </a:solidFill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sealing the combustion chamber so that there is minimal loss of gasses </a:t>
            </a:r>
            <a:br>
              <a:rPr lang="en-US" sz="1600" dirty="0">
                <a:solidFill>
                  <a:srgbClr val="FFFFFF"/>
                </a:solidFill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improvement of heat transfer between cylinder and cylinder wall</a:t>
            </a:r>
            <a:br>
              <a:rPr lang="en-US" sz="1600" dirty="0">
                <a:solidFill>
                  <a:srgbClr val="FFFFFF"/>
                </a:solidFill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maintaining proper quality of oil below cylinder head</a:t>
            </a:r>
            <a:br>
              <a:rPr lang="en-US" sz="1600" dirty="0">
                <a:solidFill>
                  <a:srgbClr val="FFFFFF"/>
                </a:solidFill>
                <a:cs typeface="Calibri"/>
              </a:rPr>
            </a:br>
            <a:r>
              <a:rPr lang="en-US" sz="1600" dirty="0">
                <a:solidFill>
                  <a:srgbClr val="FFFFFF"/>
                </a:solidFill>
                <a:cs typeface="Calibri"/>
              </a:rPr>
              <a:t>- regulating engine oil consumption by scraping oil from cylinder walls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4857449" y="5716210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3 Schematic of piston rings and their placement on piston head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AD3514D-EF03-4DFE-9F96-C87A84CC7C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0715" y="1489886"/>
            <a:ext cx="7223123" cy="4058145"/>
          </a:xfrm>
        </p:spPr>
      </p:pic>
    </p:spTree>
    <p:extLst>
      <p:ext uri="{BB962C8B-B14F-4D97-AF65-F5344CB8AC3E}">
        <p14:creationId xmlns:p14="http://schemas.microsoft.com/office/powerpoint/2010/main" val="408570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Piston rings  </a:t>
            </a:r>
            <a:endParaRPr lang="en-US" sz="2800" b="1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One of the most important sliding contacts is that of the piston ring/cylinder liner contact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Ring that is exposed the most, and thus is the most important is the top one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It </a:t>
            </a:r>
            <a:r>
              <a:rPr lang="en-US" sz="1600" dirty="0" err="1">
                <a:solidFill>
                  <a:srgbClr val="FFFFFF"/>
                </a:solidFill>
                <a:cs typeface="Calibri"/>
              </a:rPr>
              <a:t>recieves</a:t>
            </a:r>
            <a:r>
              <a:rPr lang="en-US" sz="1600" dirty="0">
                <a:solidFill>
                  <a:srgbClr val="FFFFFF"/>
                </a:solidFill>
                <a:cs typeface="Calibri"/>
              </a:rPr>
              <a:t> a range of lubrication regimes, while being exposed to exhaust and atmospheric gasses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4857449" y="5716210"/>
            <a:ext cx="651691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3 Schematic of piston rings and their placement on piston head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9AD3514D-EF03-4DFE-9F96-C87A84CC7C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00715" y="1489886"/>
            <a:ext cx="7223123" cy="4058145"/>
          </a:xfrm>
        </p:spPr>
      </p:pic>
    </p:spTree>
    <p:extLst>
      <p:ext uri="{BB962C8B-B14F-4D97-AF65-F5344CB8AC3E}">
        <p14:creationId xmlns:p14="http://schemas.microsoft.com/office/powerpoint/2010/main" val="55252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7D379150-F6B4-45C8-BE10-6B278AD400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FCF544-A370-4A5D-A95F-CA6E0E7191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EEB3B97-A638-498B-8083-54191CE71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44CC594A-A820-450F-B363-C19201FCF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FAB3DA-E9ED-4574-ABCC-378BC0FF1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D660C46A-65BC-4ADC-8BE0-7233967F6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853" y="369339"/>
            <a:ext cx="3546259" cy="21038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dirty="0">
                <a:solidFill>
                  <a:schemeClr val="bg1"/>
                </a:solidFill>
                <a:cs typeface="Calibri Light"/>
              </a:rPr>
              <a:t>Materials for manufacture piston rings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3B8D6B0-55D6-48DC-86D8-FD95D5F11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23190483-13CB-4DCB-B8ED-C29D124E97B1}"/>
              </a:ext>
            </a:extLst>
          </p:cNvPr>
          <p:cNvSpPr txBox="1"/>
          <p:nvPr/>
        </p:nvSpPr>
        <p:spPr>
          <a:xfrm>
            <a:off x="256854" y="2863089"/>
            <a:ext cx="3546259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Originally, they were made of flake graphitic cast iron and spheroidal graphitic cast iron</a:t>
            </a:r>
            <a:endParaRPr lang="en-US" dirty="0"/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Both of these types can be heat treated to substitute pearlitic structure to tempered martensite, comprised with fine grained ferrite and cementite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r>
              <a:rPr lang="en-US" sz="1600" dirty="0">
                <a:solidFill>
                  <a:srgbClr val="FFFFFF"/>
                </a:solidFill>
                <a:cs typeface="Calibri"/>
              </a:rPr>
              <a:t>For more demanding applications martensitic stainless steels are used. These steels have high chromium content (around 18%)</a:t>
            </a: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  <a:p>
            <a:pPr>
              <a:buFont typeface="Calibri" panose="020F0502020204030204" pitchFamily="34" charset="0"/>
              <a:buChar char="•"/>
            </a:pPr>
            <a:endParaRPr lang="en-US" sz="1600" dirty="0">
              <a:solidFill>
                <a:srgbClr val="FFFFFF"/>
              </a:solidFill>
              <a:cs typeface="Calibri"/>
            </a:endParaRPr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7D405311-811F-4C25-84B4-809848048335}"/>
              </a:ext>
            </a:extLst>
          </p:cNvPr>
          <p:cNvCxnSpPr/>
          <p:nvPr/>
        </p:nvCxnSpPr>
        <p:spPr>
          <a:xfrm>
            <a:off x="380144" y="2588154"/>
            <a:ext cx="31860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F6EB99-3055-4C11-AD1A-C656FD793480}"/>
              </a:ext>
            </a:extLst>
          </p:cNvPr>
          <p:cNvSpPr txBox="1"/>
          <p:nvPr/>
        </p:nvSpPr>
        <p:spPr>
          <a:xfrm>
            <a:off x="4809068" y="5619448"/>
            <a:ext cx="651691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Fig. 4 Microstructures of (a) flake graphitic cast iron and (b) spheroidal graphitic cast iron</a:t>
            </a:r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E0B6CF5B-2CD4-4B51-91B5-C815FC3BF4E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57635" y="1185934"/>
            <a:ext cx="6715759" cy="4363249"/>
          </a:xfrm>
        </p:spPr>
      </p:pic>
    </p:spTree>
    <p:extLst>
      <p:ext uri="{BB962C8B-B14F-4D97-AF65-F5344CB8AC3E}">
        <p14:creationId xmlns:p14="http://schemas.microsoft.com/office/powerpoint/2010/main" val="213999130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FA77CC7A40DF04B94A93A9FD31E8D46" ma:contentTypeVersion="4" ma:contentTypeDescription="Utwórz nowy dokument." ma:contentTypeScope="" ma:versionID="b55ce27ea5f1d3088805b75f86a2c656">
  <xsd:schema xmlns:xsd="http://www.w3.org/2001/XMLSchema" xmlns:xs="http://www.w3.org/2001/XMLSchema" xmlns:p="http://schemas.microsoft.com/office/2006/metadata/properties" xmlns:ns3="a783cfe3-27de-4c7e-9408-da43bdb33801" targetNamespace="http://schemas.microsoft.com/office/2006/metadata/properties" ma:root="true" ma:fieldsID="4792b92816e6f97a1e15179fd007aa46" ns3:_="">
    <xsd:import namespace="a783cfe3-27de-4c7e-9408-da43bdb3380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83cfe3-27de-4c7e-9408-da43bdb338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4B99B6D-CF26-4EA8-A5DD-74956EFC16A1}">
  <ds:schemaRefs>
    <ds:schemaRef ds:uri="a783cfe3-27de-4c7e-9408-da43bdb3380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832E2F8-4A25-49A6-A042-B6110C8141AE}">
  <ds:schemaRefs>
    <ds:schemaRef ds:uri="a783cfe3-27de-4c7e-9408-da43bdb3380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140AFF95-08C2-48E9-99BD-2A2898CC45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22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Retrospekcja</vt:lpstr>
      <vt:lpstr>Surface engineering for automotive engine components</vt:lpstr>
      <vt:lpstr>Automotive engine components and their conditions during operation</vt:lpstr>
      <vt:lpstr>Conditions, that are present in internal combustion engine</vt:lpstr>
      <vt:lpstr>Engine components</vt:lpstr>
      <vt:lpstr>Surface engineering of engine components  </vt:lpstr>
      <vt:lpstr>Piston rings</vt:lpstr>
      <vt:lpstr>Piston rings  </vt:lpstr>
      <vt:lpstr>Piston rings  </vt:lpstr>
      <vt:lpstr>Materials for manufacture piston rings</vt:lpstr>
      <vt:lpstr>Requirements for surface engineered piston rings</vt:lpstr>
      <vt:lpstr>Chromium electroplating and flame spraying Molybdenum</vt:lpstr>
      <vt:lpstr>Ceramic-metal coatings </vt:lpstr>
      <vt:lpstr>Alumina incorporated coatings </vt:lpstr>
      <vt:lpstr>Comparison of traditionally coated piston rings</vt:lpstr>
      <vt:lpstr>Comparison of traditionally coated piston rings</vt:lpstr>
      <vt:lpstr>PVD coatings</vt:lpstr>
      <vt:lpstr>Camshaft and cam-followers</vt:lpstr>
      <vt:lpstr>Camshaft</vt:lpstr>
      <vt:lpstr>Camshaft engineering</vt:lpstr>
      <vt:lpstr>Chromium nitride coatings</vt:lpstr>
      <vt:lpstr>Diamond Like Coatings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Mechanisms of polymer degradation, different mechanisms of polymer degradation, detailed description of biodegradation and composting</dc:title>
  <dc:creator>Marcin Tomkiewicz</dc:creator>
  <cp:revision>803</cp:revision>
  <dcterms:created xsi:type="dcterms:W3CDTF">2021-05-18T20:03:07Z</dcterms:created>
  <dcterms:modified xsi:type="dcterms:W3CDTF">2022-01-17T08:56:57Z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0x0101007FA77CC7A40DF04B94A93A9FD31E8D46</vt:lpwstr>
  </property>
</Properties>
</file>